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4" r:id="rId10"/>
    <p:sldId id="265" r:id="rId11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84"/>
    <a:srgbClr val="0606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26" autoAdjust="0"/>
    <p:restoredTop sz="94434" autoAdjust="0"/>
  </p:normalViewPr>
  <p:slideViewPr>
    <p:cSldViewPr snapToGrid="0">
      <p:cViewPr>
        <p:scale>
          <a:sx n="66" d="100"/>
          <a:sy n="66" d="100"/>
        </p:scale>
        <p:origin x="1530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AC84C1-50E7-4E6E-B672-883C08D2CAFB}" type="datetimeFigureOut">
              <a:rPr lang="it-IT" smtClean="0"/>
              <a:t>15/12/2014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EC231E-8BF5-4AA9-8CD4-8032AD90D6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809522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5CBECF-4CCB-41B0-A4A3-4D23F7BA7155}" type="datetimeFigureOut">
              <a:rPr lang="it-IT" smtClean="0"/>
              <a:t>15/12/2014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A7F28E-56B2-478C-A69B-C40270330C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948401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0953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9903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36963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47525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50915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90630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24284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59743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7192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33A41-B3D6-4532-AFE3-1B336183063A}" type="datetime1">
              <a:rPr lang="it-IT" smtClean="0"/>
              <a:t>15/12/2014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FC90C-59A8-45B3-9838-5DEC5E2AFE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8371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42BCC-CF81-40AC-A983-6619FC79F077}" type="datetime1">
              <a:rPr lang="it-IT" smtClean="0"/>
              <a:t>15/12/2014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FC90C-59A8-45B3-9838-5DEC5E2AFE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8093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A645C-E341-422D-9690-2AA7A013E4DF}" type="datetime1">
              <a:rPr lang="it-IT" smtClean="0"/>
              <a:t>15/12/2014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FC90C-59A8-45B3-9838-5DEC5E2AFE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7939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A4F0A-A0C1-4048-9995-5E40078A89AB}" type="datetime1">
              <a:rPr lang="it-IT" smtClean="0"/>
              <a:t>15/12/2014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FC90C-59A8-45B3-9838-5DEC5E2AFE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4829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C21D8-7F6A-4261-95BB-E3EB28211BFD}" type="datetime1">
              <a:rPr lang="it-IT" smtClean="0"/>
              <a:t>15/12/2014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FC90C-59A8-45B3-9838-5DEC5E2AFE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1654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86DFA-67A9-4CC8-B707-5943DF177A78}" type="datetime1">
              <a:rPr lang="it-IT" smtClean="0"/>
              <a:t>15/12/2014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FC90C-59A8-45B3-9838-5DEC5E2AFE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34599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84214-2A96-4E77-A553-03951989DA36}" type="datetime1">
              <a:rPr lang="it-IT" smtClean="0"/>
              <a:t>15/12/2014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FC90C-59A8-45B3-9838-5DEC5E2AFE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6612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798C-5CFE-403E-8FBE-256028DAC172}" type="datetime1">
              <a:rPr lang="it-IT" smtClean="0"/>
              <a:t>15/12/2014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FC90C-59A8-45B3-9838-5DEC5E2AFE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8167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A2055-237C-42CD-ACDA-48FB62D3D197}" type="datetime1">
              <a:rPr lang="it-IT" smtClean="0"/>
              <a:t>15/12/2014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FC90C-59A8-45B3-9838-5DEC5E2AFE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6990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0EDDB-7540-4BF2-81B7-932E3A5673DA}" type="datetime1">
              <a:rPr lang="it-IT" smtClean="0"/>
              <a:t>15/12/2014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FC90C-59A8-45B3-9838-5DEC5E2AFE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2655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797F8-841E-4B54-86F9-BA762EABFA7C}" type="datetime1">
              <a:rPr lang="it-IT" smtClean="0"/>
              <a:t>15/12/2014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FC90C-59A8-45B3-9838-5DEC5E2AFE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2162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B0E7B-97C8-48D0-AC02-1F509DD06A15}" type="datetime1">
              <a:rPr lang="it-IT" smtClean="0"/>
              <a:t>15/12/2014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CFC90C-59A8-45B3-9838-5DEC5E2AFE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2309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5">
                <a:lumMod val="67000"/>
              </a:schemeClr>
            </a:gs>
            <a:gs pos="0">
              <a:schemeClr val="accent5">
                <a:lumMod val="97000"/>
                <a:lumOff val="3000"/>
              </a:schemeClr>
            </a:gs>
            <a:gs pos="100000">
              <a:srgbClr val="000084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46" y="246743"/>
            <a:ext cx="1224000" cy="1221096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1959430" y="294085"/>
            <a:ext cx="658948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600" b="1" i="1" u="sng" dirty="0" smtClean="0">
                <a:solidFill>
                  <a:schemeClr val="bg1"/>
                </a:solidFill>
              </a:rPr>
              <a:t>Ordine degli Ingegneri della Provincia di Prato</a:t>
            </a:r>
          </a:p>
          <a:p>
            <a:pPr algn="ctr"/>
            <a:r>
              <a:rPr lang="it-IT" sz="2600" b="1" dirty="0" smtClean="0">
                <a:solidFill>
                  <a:schemeClr val="bg1"/>
                </a:solidFill>
              </a:rPr>
              <a:t>Seminario tecnico:</a:t>
            </a:r>
          </a:p>
          <a:p>
            <a:pPr algn="ctr"/>
            <a:r>
              <a:rPr lang="it-IT" sz="2600" b="1" dirty="0" smtClean="0">
                <a:solidFill>
                  <a:schemeClr val="bg1"/>
                </a:solidFill>
              </a:rPr>
              <a:t>L’innalzamento della falda a Prato</a:t>
            </a:r>
            <a:endParaRPr lang="it-IT" sz="2600" b="1" dirty="0">
              <a:solidFill>
                <a:schemeClr val="bg1"/>
              </a:solidFill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638629" y="3030023"/>
            <a:ext cx="79102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chemeClr val="bg1"/>
                </a:solidFill>
              </a:rPr>
              <a:t>UTILIZZARE L’ACQUA DI FALDA A PRATO COME FONTE ENERGETICA ALTERNATIVA PER LA CITTA’</a:t>
            </a:r>
            <a:endParaRPr lang="it-IT" sz="2800" b="1" i="1" dirty="0">
              <a:solidFill>
                <a:schemeClr val="bg1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452672" y="5838539"/>
            <a:ext cx="32920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A</a:t>
            </a:r>
            <a:r>
              <a:rPr lang="it-IT" dirty="0" smtClean="0">
                <a:solidFill>
                  <a:schemeClr val="bg1"/>
                </a:solidFill>
              </a:rPr>
              <a:t> cura di:</a:t>
            </a:r>
          </a:p>
          <a:p>
            <a:r>
              <a:rPr lang="it-IT" dirty="0" smtClean="0">
                <a:solidFill>
                  <a:schemeClr val="bg1"/>
                </a:solidFill>
              </a:rPr>
              <a:t>Dott. Ing. </a:t>
            </a:r>
            <a:r>
              <a:rPr lang="it-IT" dirty="0" smtClean="0">
                <a:solidFill>
                  <a:schemeClr val="bg1"/>
                </a:solidFill>
              </a:rPr>
              <a:t>Luciano Perone</a:t>
            </a:r>
            <a:endParaRPr lang="it-IT" dirty="0" smtClean="0">
              <a:solidFill>
                <a:schemeClr val="bg1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5489133" y="5838538"/>
            <a:ext cx="32920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dirty="0" smtClean="0">
                <a:solidFill>
                  <a:schemeClr val="bg1"/>
                </a:solidFill>
              </a:rPr>
              <a:t>Prato , Palazzo delle Professioni</a:t>
            </a:r>
          </a:p>
          <a:p>
            <a:pPr algn="r"/>
            <a:r>
              <a:rPr lang="it-IT" dirty="0" smtClean="0">
                <a:solidFill>
                  <a:schemeClr val="bg1"/>
                </a:solidFill>
              </a:rPr>
              <a:t>Martedì, 16 Dicembre 2014</a:t>
            </a:r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FC90C-59A8-45B3-9838-5DEC5E2AFE12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3667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5">
                <a:lumMod val="67000"/>
              </a:schemeClr>
            </a:gs>
            <a:gs pos="0">
              <a:schemeClr val="accent5">
                <a:lumMod val="97000"/>
                <a:lumOff val="3000"/>
              </a:schemeClr>
            </a:gs>
            <a:gs pos="100000">
              <a:srgbClr val="000084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46" y="246743"/>
            <a:ext cx="1224000" cy="1221096"/>
          </a:xfrm>
          <a:prstGeom prst="rect">
            <a:avLst/>
          </a:prstGeom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8085220" y="6268453"/>
            <a:ext cx="651211" cy="264648"/>
          </a:xfrm>
          <a:ln w="28575">
            <a:solidFill>
              <a:schemeClr val="bg1"/>
            </a:solidFill>
          </a:ln>
        </p:spPr>
        <p:txBody>
          <a:bodyPr/>
          <a:lstStyle/>
          <a:p>
            <a:pPr algn="ctr"/>
            <a:fld id="{6BCFC90C-59A8-45B3-9838-5DEC5E2AFE12}" type="slidenum">
              <a:rPr lang="it-IT" b="1" smtClean="0">
                <a:solidFill>
                  <a:schemeClr val="bg1"/>
                </a:solidFill>
              </a:rPr>
              <a:pPr algn="ctr"/>
              <a:t>2</a:t>
            </a:fld>
            <a:r>
              <a:rPr lang="it-IT" b="1" dirty="0" smtClean="0">
                <a:solidFill>
                  <a:schemeClr val="bg1"/>
                </a:solidFill>
              </a:rPr>
              <a:t>/10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1751656" y="595681"/>
            <a:ext cx="6984776" cy="52322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RECUPERO ENERGETICO DA ACQUA DI FALDA</a:t>
            </a:r>
            <a:endParaRPr lang="it-IT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pic>
        <p:nvPicPr>
          <p:cNvPr id="1026" name="Picture 2" descr="Acqua di fald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762" y="1951752"/>
            <a:ext cx="3486563" cy="3483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CasellaDiTesto 32"/>
          <p:cNvSpPr txBox="1"/>
          <p:nvPr/>
        </p:nvSpPr>
        <p:spPr>
          <a:xfrm>
            <a:off x="220445" y="1814725"/>
            <a:ext cx="1224000" cy="4001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b="1" dirty="0" smtClean="0">
                <a:solidFill>
                  <a:srgbClr val="000084"/>
                </a:solidFill>
              </a:rPr>
              <a:t>RECUPERO ENERGETICO</a:t>
            </a:r>
            <a:endParaRPr lang="it-IT" sz="1000" b="1" dirty="0">
              <a:solidFill>
                <a:srgbClr val="000084"/>
              </a:solidFill>
            </a:endParaRPr>
          </a:p>
        </p:txBody>
      </p:sp>
      <p:sp>
        <p:nvSpPr>
          <p:cNvPr id="34" name="CasellaDiTesto 33"/>
          <p:cNvSpPr txBox="1"/>
          <p:nvPr/>
        </p:nvSpPr>
        <p:spPr>
          <a:xfrm>
            <a:off x="220445" y="2469322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REALTA’ </a:t>
            </a:r>
          </a:p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DI MILANO</a:t>
            </a:r>
            <a:endParaRPr lang="it-IT" sz="1000" dirty="0" smtClean="0">
              <a:solidFill>
                <a:schemeClr val="bg1"/>
              </a:solidFill>
            </a:endParaRPr>
          </a:p>
        </p:txBody>
      </p:sp>
      <p:sp>
        <p:nvSpPr>
          <p:cNvPr id="35" name="CasellaDiTesto 34"/>
          <p:cNvSpPr txBox="1"/>
          <p:nvPr/>
        </p:nvSpPr>
        <p:spPr>
          <a:xfrm>
            <a:off x="220445" y="3131781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TERRITORIO</a:t>
            </a:r>
          </a:p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PRATESE</a:t>
            </a:r>
          </a:p>
        </p:txBody>
      </p:sp>
      <p:sp>
        <p:nvSpPr>
          <p:cNvPr id="36" name="CasellaDiTesto 35"/>
          <p:cNvSpPr txBox="1"/>
          <p:nvPr/>
        </p:nvSpPr>
        <p:spPr>
          <a:xfrm>
            <a:off x="220445" y="3786378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POMPE DI CALORE GEOTERMICHE</a:t>
            </a:r>
          </a:p>
        </p:txBody>
      </p:sp>
      <p:sp>
        <p:nvSpPr>
          <p:cNvPr id="37" name="CasellaDiTesto 36"/>
          <p:cNvSpPr txBox="1"/>
          <p:nvPr/>
        </p:nvSpPr>
        <p:spPr>
          <a:xfrm>
            <a:off x="220445" y="4448837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WATER LOOP </a:t>
            </a:r>
          </a:p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HEAT PUMP</a:t>
            </a:r>
          </a:p>
        </p:txBody>
      </p:sp>
      <p:sp>
        <p:nvSpPr>
          <p:cNvPr id="38" name="CasellaDiTesto 37"/>
          <p:cNvSpPr txBox="1"/>
          <p:nvPr/>
        </p:nvSpPr>
        <p:spPr>
          <a:xfrm>
            <a:off x="220445" y="5111296"/>
            <a:ext cx="1224000" cy="55399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POMPE DI CALORE ESPANSIONE DIRETTA</a:t>
            </a:r>
          </a:p>
        </p:txBody>
      </p:sp>
      <p:sp>
        <p:nvSpPr>
          <p:cNvPr id="39" name="CasellaDiTesto 38"/>
          <p:cNvSpPr txBox="1"/>
          <p:nvPr/>
        </p:nvSpPr>
        <p:spPr>
          <a:xfrm>
            <a:off x="220445" y="5927643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TARIFFE</a:t>
            </a:r>
          </a:p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IDRICHE</a:t>
            </a:r>
          </a:p>
        </p:txBody>
      </p:sp>
    </p:spTree>
    <p:extLst>
      <p:ext uri="{BB962C8B-B14F-4D97-AF65-F5344CB8AC3E}">
        <p14:creationId xmlns:p14="http://schemas.microsoft.com/office/powerpoint/2010/main" val="392568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5">
                <a:lumMod val="67000"/>
              </a:schemeClr>
            </a:gs>
            <a:gs pos="0">
              <a:schemeClr val="accent5">
                <a:lumMod val="97000"/>
                <a:lumOff val="3000"/>
              </a:schemeClr>
            </a:gs>
            <a:gs pos="100000">
              <a:srgbClr val="000084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46" y="246743"/>
            <a:ext cx="1224000" cy="1221096"/>
          </a:xfrm>
          <a:prstGeom prst="rect">
            <a:avLst/>
          </a:prstGeom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8085220" y="6268453"/>
            <a:ext cx="651211" cy="264648"/>
          </a:xfrm>
          <a:ln w="28575">
            <a:solidFill>
              <a:schemeClr val="bg1"/>
            </a:solidFill>
          </a:ln>
        </p:spPr>
        <p:txBody>
          <a:bodyPr/>
          <a:lstStyle/>
          <a:p>
            <a:pPr algn="ctr"/>
            <a:fld id="{6BCFC90C-59A8-45B3-9838-5DEC5E2AFE12}" type="slidenum">
              <a:rPr lang="it-IT" b="1" smtClean="0">
                <a:solidFill>
                  <a:schemeClr val="bg1"/>
                </a:solidFill>
              </a:rPr>
              <a:pPr algn="ctr"/>
              <a:t>3</a:t>
            </a:fld>
            <a:r>
              <a:rPr lang="it-IT" b="1" dirty="0" smtClean="0">
                <a:solidFill>
                  <a:schemeClr val="bg1"/>
                </a:solidFill>
              </a:rPr>
              <a:t>/10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1751656" y="595681"/>
            <a:ext cx="6984776" cy="52322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ESPERIENZE DI ALTRE REALTA’: MILANO</a:t>
            </a:r>
            <a:endParaRPr lang="it-IT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pic>
        <p:nvPicPr>
          <p:cNvPr id="2050" name="Picture 2" descr="SKMBT_C224e14121516200_0001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75" t="5407" r="6157" b="43099"/>
          <a:stretch/>
        </p:blipFill>
        <p:spPr bwMode="auto">
          <a:xfrm>
            <a:off x="1976621" y="1588395"/>
            <a:ext cx="5576423" cy="4944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tangolo 1"/>
          <p:cNvSpPr/>
          <p:nvPr/>
        </p:nvSpPr>
        <p:spPr>
          <a:xfrm>
            <a:off x="2349979" y="1652790"/>
            <a:ext cx="4919730" cy="759853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CasellaDiTesto 7"/>
          <p:cNvSpPr txBox="1"/>
          <p:nvPr/>
        </p:nvSpPr>
        <p:spPr>
          <a:xfrm>
            <a:off x="220445" y="1814725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RECUPERO ENERGETICO</a:t>
            </a:r>
            <a:endParaRPr lang="it-IT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220445" y="2469322"/>
            <a:ext cx="1224000" cy="4001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 b="1">
                <a:solidFill>
                  <a:srgbClr val="000084"/>
                </a:solidFill>
              </a:defRPr>
            </a:lvl1pPr>
          </a:lstStyle>
          <a:p>
            <a:r>
              <a:rPr lang="it-IT" dirty="0"/>
              <a:t>REALTA’ </a:t>
            </a:r>
          </a:p>
          <a:p>
            <a:r>
              <a:rPr lang="it-IT" dirty="0"/>
              <a:t>DI MILANO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220445" y="3131781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TERRITORIO</a:t>
            </a:r>
          </a:p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PRATESE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220445" y="3786378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POMPE DI CALORE GEOTERMICHE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220445" y="4448837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WATER LOOP </a:t>
            </a:r>
          </a:p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HEAT PUMP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220445" y="5111296"/>
            <a:ext cx="1224000" cy="55399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POMPE DI CALORE ESPANSIONE DIRETTA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220445" y="5927643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TARIFFE</a:t>
            </a:r>
          </a:p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IDRICHE</a:t>
            </a:r>
          </a:p>
        </p:txBody>
      </p:sp>
    </p:spTree>
    <p:extLst>
      <p:ext uri="{BB962C8B-B14F-4D97-AF65-F5344CB8AC3E}">
        <p14:creationId xmlns:p14="http://schemas.microsoft.com/office/powerpoint/2010/main" val="3571498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5">
                <a:lumMod val="67000"/>
              </a:schemeClr>
            </a:gs>
            <a:gs pos="0">
              <a:schemeClr val="accent5">
                <a:lumMod val="97000"/>
                <a:lumOff val="3000"/>
              </a:schemeClr>
            </a:gs>
            <a:gs pos="100000">
              <a:srgbClr val="000084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46" y="246743"/>
            <a:ext cx="1224000" cy="1221096"/>
          </a:xfrm>
          <a:prstGeom prst="rect">
            <a:avLst/>
          </a:prstGeom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8085220" y="6268453"/>
            <a:ext cx="651211" cy="264648"/>
          </a:xfrm>
          <a:ln w="28575">
            <a:solidFill>
              <a:schemeClr val="bg1"/>
            </a:solidFill>
          </a:ln>
        </p:spPr>
        <p:txBody>
          <a:bodyPr/>
          <a:lstStyle/>
          <a:p>
            <a:pPr algn="ctr"/>
            <a:fld id="{6BCFC90C-59A8-45B3-9838-5DEC5E2AFE12}" type="slidenum">
              <a:rPr lang="it-IT" b="1" smtClean="0">
                <a:solidFill>
                  <a:schemeClr val="bg1"/>
                </a:solidFill>
              </a:rPr>
              <a:pPr algn="ctr"/>
              <a:t>4</a:t>
            </a:fld>
            <a:r>
              <a:rPr lang="it-IT" b="1" dirty="0" smtClean="0">
                <a:solidFill>
                  <a:schemeClr val="bg1"/>
                </a:solidFill>
              </a:rPr>
              <a:t>/10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1751655" y="380237"/>
            <a:ext cx="6984776" cy="954107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RELAZIONE GEOLOGICA: </a:t>
            </a:r>
          </a:p>
          <a:p>
            <a:pPr algn="ctr"/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PIANO STRUTTURALE PRATO 2011</a:t>
            </a:r>
            <a:endParaRPr lang="it-IT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pic>
        <p:nvPicPr>
          <p:cNvPr id="3074" name="Picture 2" descr="SKMBT_C224e14121516390_0001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1" t="14372" r="5424" b="46267"/>
          <a:stretch/>
        </p:blipFill>
        <p:spPr bwMode="auto">
          <a:xfrm>
            <a:off x="2094918" y="1792118"/>
            <a:ext cx="6298250" cy="4018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sellaDiTesto 7"/>
          <p:cNvSpPr txBox="1"/>
          <p:nvPr/>
        </p:nvSpPr>
        <p:spPr>
          <a:xfrm>
            <a:off x="220445" y="1814725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RECUPERO ENERGETICO</a:t>
            </a:r>
            <a:endParaRPr lang="it-IT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220445" y="2469322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REALTA’ </a:t>
            </a:r>
          </a:p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DI MILANO</a:t>
            </a:r>
            <a:endParaRPr lang="it-IT" sz="1000" dirty="0" smtClean="0">
              <a:solidFill>
                <a:schemeClr val="bg1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220445" y="3131781"/>
            <a:ext cx="1224000" cy="4001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 b="1">
                <a:solidFill>
                  <a:srgbClr val="000084"/>
                </a:solidFill>
              </a:defRPr>
            </a:lvl1pPr>
          </a:lstStyle>
          <a:p>
            <a:r>
              <a:rPr lang="it-IT" dirty="0"/>
              <a:t>TERRITORIO</a:t>
            </a:r>
          </a:p>
          <a:p>
            <a:r>
              <a:rPr lang="it-IT" dirty="0"/>
              <a:t>PRATESE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220445" y="3786378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POMPE DI CALORE GEOTERMICHE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220445" y="4448837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WATER LOOP </a:t>
            </a:r>
          </a:p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HEAT PUMP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220445" y="5111296"/>
            <a:ext cx="1224000" cy="55399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POMPE DI CALORE ESPANSIONE DIRETTA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220445" y="5927643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TARIFFE</a:t>
            </a:r>
          </a:p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IDRICHE</a:t>
            </a:r>
          </a:p>
        </p:txBody>
      </p:sp>
    </p:spTree>
    <p:extLst>
      <p:ext uri="{BB962C8B-B14F-4D97-AF65-F5344CB8AC3E}">
        <p14:creationId xmlns:p14="http://schemas.microsoft.com/office/powerpoint/2010/main" val="86225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5">
                <a:lumMod val="67000"/>
              </a:schemeClr>
            </a:gs>
            <a:gs pos="0">
              <a:schemeClr val="accent5">
                <a:lumMod val="97000"/>
                <a:lumOff val="3000"/>
              </a:schemeClr>
            </a:gs>
            <a:gs pos="100000">
              <a:srgbClr val="000084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46" y="246743"/>
            <a:ext cx="1224000" cy="1221096"/>
          </a:xfrm>
          <a:prstGeom prst="rect">
            <a:avLst/>
          </a:prstGeom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8085220" y="6268453"/>
            <a:ext cx="651211" cy="264648"/>
          </a:xfrm>
          <a:ln w="28575">
            <a:solidFill>
              <a:schemeClr val="bg1"/>
            </a:solidFill>
          </a:ln>
        </p:spPr>
        <p:txBody>
          <a:bodyPr/>
          <a:lstStyle/>
          <a:p>
            <a:pPr algn="ctr"/>
            <a:fld id="{6BCFC90C-59A8-45B3-9838-5DEC5E2AFE12}" type="slidenum">
              <a:rPr lang="it-IT" b="1" smtClean="0">
                <a:solidFill>
                  <a:schemeClr val="bg1"/>
                </a:solidFill>
              </a:rPr>
              <a:pPr algn="ctr"/>
              <a:t>5</a:t>
            </a:fld>
            <a:r>
              <a:rPr lang="it-IT" b="1" dirty="0" smtClean="0">
                <a:solidFill>
                  <a:schemeClr val="bg1"/>
                </a:solidFill>
              </a:rPr>
              <a:t>/10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1751655" y="595681"/>
            <a:ext cx="6984776" cy="52322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POMPE DI CALORE GEOTERMICHE</a:t>
            </a:r>
            <a:endParaRPr lang="it-IT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pic>
        <p:nvPicPr>
          <p:cNvPr id="4098" name="Picture 2" descr="Come funziona una pompa di calore?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372" y="1922274"/>
            <a:ext cx="4633341" cy="377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sellaDiTesto 6"/>
          <p:cNvSpPr txBox="1"/>
          <p:nvPr/>
        </p:nvSpPr>
        <p:spPr>
          <a:xfrm>
            <a:off x="220445" y="1814725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RECUPERO ENERGETICO</a:t>
            </a:r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220445" y="2469322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REALTA’ </a:t>
            </a:r>
          </a:p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DI MILANO</a:t>
            </a:r>
            <a:endParaRPr lang="it-IT" sz="1000" dirty="0" smtClean="0">
              <a:solidFill>
                <a:schemeClr val="bg1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220445" y="3131781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TERRITORIO</a:t>
            </a:r>
          </a:p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PRATESE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220445" y="3786378"/>
            <a:ext cx="1224000" cy="4001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 b="1">
                <a:solidFill>
                  <a:srgbClr val="000084"/>
                </a:solidFill>
              </a:defRPr>
            </a:lvl1pPr>
          </a:lstStyle>
          <a:p>
            <a:r>
              <a:rPr lang="it-IT" dirty="0"/>
              <a:t>POMPE DI CALORE GEOTERMICHE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220445" y="4448837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WATER LOOP </a:t>
            </a:r>
          </a:p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HEAT PUMP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220445" y="5111296"/>
            <a:ext cx="1224000" cy="55399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POMPE DI CALORE ESPANSIONE DIRETTA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220445" y="5927643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TARIFFE</a:t>
            </a:r>
          </a:p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IDRICHE</a:t>
            </a:r>
          </a:p>
        </p:txBody>
      </p:sp>
    </p:spTree>
    <p:extLst>
      <p:ext uri="{BB962C8B-B14F-4D97-AF65-F5344CB8AC3E}">
        <p14:creationId xmlns:p14="http://schemas.microsoft.com/office/powerpoint/2010/main" val="210280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5">
                <a:lumMod val="67000"/>
              </a:schemeClr>
            </a:gs>
            <a:gs pos="0">
              <a:schemeClr val="accent5">
                <a:lumMod val="97000"/>
                <a:lumOff val="3000"/>
              </a:schemeClr>
            </a:gs>
            <a:gs pos="100000">
              <a:srgbClr val="000084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46" y="246743"/>
            <a:ext cx="1224000" cy="1221096"/>
          </a:xfrm>
          <a:prstGeom prst="rect">
            <a:avLst/>
          </a:prstGeom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8085220" y="6268453"/>
            <a:ext cx="651211" cy="264648"/>
          </a:xfrm>
          <a:ln w="28575">
            <a:solidFill>
              <a:schemeClr val="bg1"/>
            </a:solidFill>
          </a:ln>
        </p:spPr>
        <p:txBody>
          <a:bodyPr/>
          <a:lstStyle/>
          <a:p>
            <a:pPr algn="ctr"/>
            <a:fld id="{6BCFC90C-59A8-45B3-9838-5DEC5E2AFE12}" type="slidenum">
              <a:rPr lang="it-IT" b="1" smtClean="0">
                <a:solidFill>
                  <a:schemeClr val="bg1"/>
                </a:solidFill>
              </a:rPr>
              <a:pPr algn="ctr"/>
              <a:t>6</a:t>
            </a:fld>
            <a:r>
              <a:rPr lang="it-IT" b="1" dirty="0" smtClean="0">
                <a:solidFill>
                  <a:schemeClr val="bg1"/>
                </a:solidFill>
              </a:rPr>
              <a:t>/10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1751655" y="595681"/>
            <a:ext cx="6984776" cy="52322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POMPE DI CALORE GEOTERMICHE</a:t>
            </a:r>
            <a:endParaRPr lang="it-IT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9711" y="1935006"/>
            <a:ext cx="4431568" cy="3628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sellaDiTesto 6"/>
          <p:cNvSpPr txBox="1"/>
          <p:nvPr/>
        </p:nvSpPr>
        <p:spPr>
          <a:xfrm>
            <a:off x="220445" y="1814725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RECUPERO ENERGETICO</a:t>
            </a:r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220445" y="2469322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REALTA’ </a:t>
            </a:r>
          </a:p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DI MILANO</a:t>
            </a:r>
            <a:endParaRPr lang="it-IT" sz="1000" dirty="0" smtClean="0">
              <a:solidFill>
                <a:schemeClr val="bg1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220445" y="3131781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TERRITORIO</a:t>
            </a:r>
          </a:p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PRATESE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220445" y="3786378"/>
            <a:ext cx="1224000" cy="4001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 b="1">
                <a:solidFill>
                  <a:srgbClr val="000084"/>
                </a:solidFill>
              </a:defRPr>
            </a:lvl1pPr>
          </a:lstStyle>
          <a:p>
            <a:r>
              <a:rPr lang="it-IT" dirty="0"/>
              <a:t>POMPE DI CALORE GEOTERMICHE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220445" y="4448837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WATER LOOP </a:t>
            </a:r>
          </a:p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HEAT PUMP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220445" y="5111296"/>
            <a:ext cx="1224000" cy="55399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POMPE DI CALORE ESPANSIONE DIRETTA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220445" y="5927643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TARIFFE</a:t>
            </a:r>
          </a:p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IDRICHE</a:t>
            </a:r>
          </a:p>
        </p:txBody>
      </p:sp>
    </p:spTree>
    <p:extLst>
      <p:ext uri="{BB962C8B-B14F-4D97-AF65-F5344CB8AC3E}">
        <p14:creationId xmlns:p14="http://schemas.microsoft.com/office/powerpoint/2010/main" val="2132406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5">
                <a:lumMod val="67000"/>
              </a:schemeClr>
            </a:gs>
            <a:gs pos="0">
              <a:schemeClr val="accent5">
                <a:lumMod val="97000"/>
                <a:lumOff val="3000"/>
              </a:schemeClr>
            </a:gs>
            <a:gs pos="100000">
              <a:srgbClr val="000084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46" y="246743"/>
            <a:ext cx="1224000" cy="1221096"/>
          </a:xfrm>
          <a:prstGeom prst="rect">
            <a:avLst/>
          </a:prstGeom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8085220" y="6268453"/>
            <a:ext cx="651211" cy="264648"/>
          </a:xfrm>
          <a:ln w="28575">
            <a:solidFill>
              <a:schemeClr val="bg1"/>
            </a:solidFill>
          </a:ln>
        </p:spPr>
        <p:txBody>
          <a:bodyPr/>
          <a:lstStyle/>
          <a:p>
            <a:pPr algn="ctr"/>
            <a:fld id="{6BCFC90C-59A8-45B3-9838-5DEC5E2AFE12}" type="slidenum">
              <a:rPr lang="it-IT" b="1" smtClean="0">
                <a:solidFill>
                  <a:schemeClr val="bg1"/>
                </a:solidFill>
              </a:rPr>
              <a:pPr algn="ctr"/>
              <a:t>7</a:t>
            </a:fld>
            <a:r>
              <a:rPr lang="it-IT" b="1" dirty="0" smtClean="0">
                <a:solidFill>
                  <a:schemeClr val="bg1"/>
                </a:solidFill>
              </a:rPr>
              <a:t>/10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1751655" y="595681"/>
            <a:ext cx="6984776" cy="52322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WATER LOOP HEAT PUMP (WLHP)</a:t>
            </a:r>
            <a:endParaRPr lang="it-IT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pic>
        <p:nvPicPr>
          <p:cNvPr id="5122" name="Picture 2" descr="SKMBT_C224e14121516320_0001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14" t="45758" r="52661" b="13408"/>
          <a:stretch/>
        </p:blipFill>
        <p:spPr bwMode="auto">
          <a:xfrm>
            <a:off x="3595694" y="1467840"/>
            <a:ext cx="3272248" cy="50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sellaDiTesto 6"/>
          <p:cNvSpPr txBox="1"/>
          <p:nvPr/>
        </p:nvSpPr>
        <p:spPr>
          <a:xfrm>
            <a:off x="220445" y="1814725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RECUPERO ENERGETICO</a:t>
            </a:r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220445" y="2469322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REALTA’ </a:t>
            </a:r>
          </a:p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DI MILANO</a:t>
            </a:r>
            <a:endParaRPr lang="it-IT" sz="1000" dirty="0" smtClean="0">
              <a:solidFill>
                <a:schemeClr val="bg1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220445" y="3131781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TERRITORIO</a:t>
            </a:r>
          </a:p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PRATESE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220445" y="3786378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POMPE DI CALORE GEOTERMICHE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220445" y="4448837"/>
            <a:ext cx="1224000" cy="4001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 b="1">
                <a:solidFill>
                  <a:srgbClr val="000084"/>
                </a:solidFill>
              </a:defRPr>
            </a:lvl1pPr>
          </a:lstStyle>
          <a:p>
            <a:r>
              <a:rPr lang="it-IT" dirty="0"/>
              <a:t>WATER LOOP </a:t>
            </a:r>
          </a:p>
          <a:p>
            <a:r>
              <a:rPr lang="it-IT" dirty="0"/>
              <a:t>HEAT PUMP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220445" y="5111296"/>
            <a:ext cx="1224000" cy="55399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POMPE DI CALORE ESPANSIONE DIRETTA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220445" y="5927643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TARIFFE</a:t>
            </a:r>
          </a:p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IDRICHE</a:t>
            </a:r>
          </a:p>
        </p:txBody>
      </p:sp>
    </p:spTree>
    <p:extLst>
      <p:ext uri="{BB962C8B-B14F-4D97-AF65-F5344CB8AC3E}">
        <p14:creationId xmlns:p14="http://schemas.microsoft.com/office/powerpoint/2010/main" val="11546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5">
                <a:lumMod val="67000"/>
              </a:schemeClr>
            </a:gs>
            <a:gs pos="0">
              <a:schemeClr val="accent5">
                <a:lumMod val="97000"/>
                <a:lumOff val="3000"/>
              </a:schemeClr>
            </a:gs>
            <a:gs pos="100000">
              <a:srgbClr val="000084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46" y="246743"/>
            <a:ext cx="1224000" cy="1221096"/>
          </a:xfrm>
          <a:prstGeom prst="rect">
            <a:avLst/>
          </a:prstGeom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8085220" y="6268453"/>
            <a:ext cx="651211" cy="264648"/>
          </a:xfrm>
          <a:ln w="28575">
            <a:solidFill>
              <a:schemeClr val="bg1"/>
            </a:solidFill>
          </a:ln>
        </p:spPr>
        <p:txBody>
          <a:bodyPr/>
          <a:lstStyle/>
          <a:p>
            <a:pPr algn="ctr"/>
            <a:fld id="{6BCFC90C-59A8-45B3-9838-5DEC5E2AFE12}" type="slidenum">
              <a:rPr lang="it-IT" b="1" smtClean="0">
                <a:solidFill>
                  <a:schemeClr val="bg1"/>
                </a:solidFill>
              </a:rPr>
              <a:pPr algn="ctr"/>
              <a:t>8</a:t>
            </a:fld>
            <a:r>
              <a:rPr lang="it-IT" b="1" dirty="0" smtClean="0">
                <a:solidFill>
                  <a:schemeClr val="bg1"/>
                </a:solidFill>
              </a:rPr>
              <a:t>/10</a:t>
            </a:r>
            <a:endParaRPr lang="it-IT" b="1" dirty="0">
              <a:solidFill>
                <a:schemeClr val="bg1"/>
              </a:solidFill>
            </a:endParaRPr>
          </a:p>
        </p:txBody>
      </p:sp>
      <p:pic>
        <p:nvPicPr>
          <p:cNvPr id="6146" name="Picture 2" descr="Clivet_Terziario-Sistemi_WLHP_0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27" t="7368" r="32661" b="-7368"/>
          <a:stretch/>
        </p:blipFill>
        <p:spPr bwMode="auto">
          <a:xfrm>
            <a:off x="2102882" y="1778414"/>
            <a:ext cx="6282319" cy="174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 descr="iea48_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4230" y="3958325"/>
            <a:ext cx="3239624" cy="257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sellaDiTesto 7"/>
          <p:cNvSpPr txBox="1"/>
          <p:nvPr/>
        </p:nvSpPr>
        <p:spPr>
          <a:xfrm>
            <a:off x="1751655" y="595681"/>
            <a:ext cx="6984776" cy="52322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WATER LOOP HEAT PUMP (WLHP)</a:t>
            </a:r>
            <a:endParaRPr lang="it-IT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220445" y="1814725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RECUPERO ENERGETICO</a:t>
            </a:r>
            <a:endParaRPr lang="it-IT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220445" y="2469322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REALTA’ </a:t>
            </a:r>
          </a:p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DI MILANO</a:t>
            </a:r>
            <a:endParaRPr lang="it-IT" sz="1000" dirty="0" smtClean="0">
              <a:solidFill>
                <a:schemeClr val="bg1"/>
              </a:solidFill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220445" y="3131781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TERRITORIO</a:t>
            </a:r>
          </a:p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PRATESE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220445" y="3786378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POMPE DI CALORE GEOTERMICHE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220445" y="4448837"/>
            <a:ext cx="1224000" cy="4001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 b="1">
                <a:solidFill>
                  <a:srgbClr val="000084"/>
                </a:solidFill>
              </a:defRPr>
            </a:lvl1pPr>
          </a:lstStyle>
          <a:p>
            <a:r>
              <a:rPr lang="it-IT" dirty="0"/>
              <a:t>WATER LOOP </a:t>
            </a:r>
          </a:p>
          <a:p>
            <a:r>
              <a:rPr lang="it-IT" dirty="0"/>
              <a:t>HEAT PUMP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220445" y="5111296"/>
            <a:ext cx="1224000" cy="55399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POMPE DI CALORE ESPANSIONE DIRETTA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220445" y="5927643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TARIFFE</a:t>
            </a:r>
          </a:p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IDRICHE</a:t>
            </a:r>
          </a:p>
        </p:txBody>
      </p:sp>
    </p:spTree>
    <p:extLst>
      <p:ext uri="{BB962C8B-B14F-4D97-AF65-F5344CB8AC3E}">
        <p14:creationId xmlns:p14="http://schemas.microsoft.com/office/powerpoint/2010/main" val="2881197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5">
                <a:lumMod val="67000"/>
              </a:schemeClr>
            </a:gs>
            <a:gs pos="0">
              <a:schemeClr val="accent5">
                <a:lumMod val="97000"/>
                <a:lumOff val="3000"/>
              </a:schemeClr>
            </a:gs>
            <a:gs pos="100000">
              <a:srgbClr val="000084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46" y="246743"/>
            <a:ext cx="1224000" cy="1221096"/>
          </a:xfrm>
          <a:prstGeom prst="rect">
            <a:avLst/>
          </a:prstGeom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8085220" y="6268453"/>
            <a:ext cx="651211" cy="264648"/>
          </a:xfrm>
          <a:ln w="28575">
            <a:solidFill>
              <a:schemeClr val="bg1"/>
            </a:solidFill>
          </a:ln>
        </p:spPr>
        <p:txBody>
          <a:bodyPr/>
          <a:lstStyle/>
          <a:p>
            <a:pPr algn="ctr"/>
            <a:fld id="{6BCFC90C-59A8-45B3-9838-5DEC5E2AFE12}" type="slidenum">
              <a:rPr lang="it-IT" b="1" smtClean="0">
                <a:solidFill>
                  <a:schemeClr val="bg1"/>
                </a:solidFill>
              </a:rPr>
              <a:pPr algn="ctr"/>
              <a:t>9</a:t>
            </a:fld>
            <a:r>
              <a:rPr lang="it-IT" b="1" dirty="0" smtClean="0">
                <a:solidFill>
                  <a:schemeClr val="bg1"/>
                </a:solidFill>
              </a:rPr>
              <a:t>/10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751655" y="380237"/>
            <a:ext cx="6984776" cy="954107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POMPE DI CALORE GEOTERMICA</a:t>
            </a:r>
          </a:p>
          <a:p>
            <a:pPr algn="ctr"/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 A ESPANSIONE DIRETTA</a:t>
            </a:r>
            <a:endParaRPr lang="it-IT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pic>
        <p:nvPicPr>
          <p:cNvPr id="8194" name="Picture 2" descr="esempio impianto VRV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543" y="1784564"/>
            <a:ext cx="4897000" cy="4216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sellaDiTesto 8"/>
          <p:cNvSpPr txBox="1"/>
          <p:nvPr/>
        </p:nvSpPr>
        <p:spPr>
          <a:xfrm>
            <a:off x="220445" y="1814725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RECUPERO ENERGETICO</a:t>
            </a:r>
            <a:endParaRPr lang="it-IT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220445" y="2469322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REALTA’ </a:t>
            </a:r>
          </a:p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DI MILANO</a:t>
            </a:r>
            <a:endParaRPr lang="it-IT" sz="1000" dirty="0" smtClean="0">
              <a:solidFill>
                <a:schemeClr val="bg1"/>
              </a:solidFill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220445" y="3131781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TERRITORIO</a:t>
            </a:r>
          </a:p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PRATESE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220445" y="3786378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POMPE DI CALORE GEOTERMICHE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220445" y="4448837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WATER LOOP </a:t>
            </a:r>
          </a:p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HEAT PUMP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220445" y="5111296"/>
            <a:ext cx="1224000" cy="55399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 b="1">
                <a:solidFill>
                  <a:srgbClr val="000084"/>
                </a:solidFill>
              </a:defRPr>
            </a:lvl1pPr>
          </a:lstStyle>
          <a:p>
            <a:r>
              <a:rPr lang="it-IT" dirty="0"/>
              <a:t>POMPE DI CALORE ESPANSIONE DIRETTA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220445" y="5927643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TARIFFE</a:t>
            </a:r>
          </a:p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IDRICHE</a:t>
            </a:r>
          </a:p>
        </p:txBody>
      </p:sp>
    </p:spTree>
    <p:extLst>
      <p:ext uri="{BB962C8B-B14F-4D97-AF65-F5344CB8AC3E}">
        <p14:creationId xmlns:p14="http://schemas.microsoft.com/office/powerpoint/2010/main" val="784136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5">
                <a:lumMod val="67000"/>
              </a:schemeClr>
            </a:gs>
            <a:gs pos="0">
              <a:schemeClr val="accent5">
                <a:lumMod val="97000"/>
                <a:lumOff val="3000"/>
              </a:schemeClr>
            </a:gs>
            <a:gs pos="100000">
              <a:srgbClr val="000084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46" y="246743"/>
            <a:ext cx="1224000" cy="1221096"/>
          </a:xfrm>
          <a:prstGeom prst="rect">
            <a:avLst/>
          </a:prstGeom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8085220" y="6268453"/>
            <a:ext cx="651211" cy="264648"/>
          </a:xfrm>
          <a:ln w="28575">
            <a:solidFill>
              <a:schemeClr val="bg1"/>
            </a:solidFill>
          </a:ln>
        </p:spPr>
        <p:txBody>
          <a:bodyPr/>
          <a:lstStyle/>
          <a:p>
            <a:pPr algn="ctr"/>
            <a:fld id="{6BCFC90C-59A8-45B3-9838-5DEC5E2AFE12}" type="slidenum">
              <a:rPr lang="it-IT" b="1" smtClean="0">
                <a:solidFill>
                  <a:schemeClr val="bg1"/>
                </a:solidFill>
              </a:rPr>
              <a:pPr algn="ctr"/>
              <a:t>10</a:t>
            </a:fld>
            <a:r>
              <a:rPr lang="it-IT" b="1" dirty="0" smtClean="0">
                <a:solidFill>
                  <a:schemeClr val="bg1"/>
                </a:solidFill>
              </a:rPr>
              <a:t>/10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751655" y="595681"/>
            <a:ext cx="6984776" cy="52322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TARIFFE IDRICHE</a:t>
            </a:r>
            <a:endParaRPr lang="it-IT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2" t="4811" r="6474" b="44430"/>
          <a:stretch/>
        </p:blipFill>
        <p:spPr bwMode="auto">
          <a:xfrm>
            <a:off x="2475085" y="1500037"/>
            <a:ext cx="5537916" cy="4417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sellaDiTesto 6"/>
          <p:cNvSpPr txBox="1"/>
          <p:nvPr/>
        </p:nvSpPr>
        <p:spPr>
          <a:xfrm>
            <a:off x="220445" y="1814725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RECUPERO ENERGETICO</a:t>
            </a:r>
            <a:endParaRPr lang="it-IT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220445" y="2469322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REALTA’ </a:t>
            </a:r>
          </a:p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DI MILANO</a:t>
            </a:r>
            <a:endParaRPr lang="it-IT" sz="1000" dirty="0" smtClean="0">
              <a:solidFill>
                <a:schemeClr val="bg1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220445" y="3131781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TERRITORIO</a:t>
            </a:r>
          </a:p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PRATESE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220445" y="3786378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POMPE DI CALORE GEOTERMICHE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220445" y="4448837"/>
            <a:ext cx="122400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WATER LOOP </a:t>
            </a:r>
          </a:p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HEAT PUMP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220445" y="5111296"/>
            <a:ext cx="1224000" cy="55399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chemeClr val="bg1"/>
                </a:solidFill>
              </a:rPr>
              <a:t>POMPE DI CALORE ESPANSIONE DIRETTA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220445" y="5927643"/>
            <a:ext cx="1224000" cy="4001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it-IT"/>
            </a:defPPr>
            <a:lvl1pPr algn="ctr">
              <a:defRPr sz="1000" b="1">
                <a:solidFill>
                  <a:srgbClr val="000084"/>
                </a:solidFill>
              </a:defRPr>
            </a:lvl1pPr>
          </a:lstStyle>
          <a:p>
            <a:r>
              <a:rPr lang="it-IT" dirty="0"/>
              <a:t>TARIFFE</a:t>
            </a:r>
          </a:p>
          <a:p>
            <a:r>
              <a:rPr lang="it-IT" dirty="0"/>
              <a:t>IDRICHE</a:t>
            </a:r>
          </a:p>
        </p:txBody>
      </p:sp>
    </p:spTree>
    <p:extLst>
      <p:ext uri="{BB962C8B-B14F-4D97-AF65-F5344CB8AC3E}">
        <p14:creationId xmlns:p14="http://schemas.microsoft.com/office/powerpoint/2010/main" val="21162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1047</TotalTime>
  <Words>317</Words>
  <Application>Microsoft Office PowerPoint</Application>
  <PresentationFormat>Presentazione su schermo (4:3)</PresentationFormat>
  <Paragraphs>128</Paragraphs>
  <Slides>10</Slides>
  <Notes>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Ufficio</dc:creator>
  <cp:lastModifiedBy>Ufficio</cp:lastModifiedBy>
  <cp:revision>56</cp:revision>
  <dcterms:created xsi:type="dcterms:W3CDTF">2014-12-10T08:29:03Z</dcterms:created>
  <dcterms:modified xsi:type="dcterms:W3CDTF">2014-12-15T15:47:10Z</dcterms:modified>
</cp:coreProperties>
</file>